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  <p:sldMasterId id="2147483696" r:id="rId4"/>
    <p:sldMasterId id="2147483708" r:id="rId5"/>
  </p:sldMasterIdLst>
  <p:sldIdLst>
    <p:sldId id="258" r:id="rId6"/>
    <p:sldId id="259" r:id="rId7"/>
    <p:sldId id="276" r:id="rId8"/>
    <p:sldId id="260" r:id="rId9"/>
    <p:sldId id="261" r:id="rId10"/>
    <p:sldId id="262" r:id="rId11"/>
    <p:sldId id="263" r:id="rId12"/>
    <p:sldId id="256" r:id="rId13"/>
    <p:sldId id="264" r:id="rId14"/>
    <p:sldId id="268" r:id="rId15"/>
    <p:sldId id="274" r:id="rId16"/>
    <p:sldId id="275" r:id="rId17"/>
    <p:sldId id="257" r:id="rId18"/>
    <p:sldId id="269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24"/>
    </p:embeddedFont>
    <p:embeddedFont>
      <p:font typeface="NikoshBAN" panose="02000000000000000000" pitchFamily="2" charset="0"/>
      <p:regular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  <p:embeddedFont>
      <p:font typeface="Franklin Gothic Book" panose="020B0503020102020204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33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881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903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71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32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19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80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3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5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117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08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8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04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623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15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99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24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7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8402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647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66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430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70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64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23912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86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3318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70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64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72185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7" y="1575654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40416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7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30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35489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34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426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70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957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7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52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99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491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5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6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6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99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677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871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70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15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15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74678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200400" y="0"/>
            <a:ext cx="2895600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অণুবীক্ষণ</a:t>
            </a:r>
            <a:r>
              <a:rPr lang="en-US" sz="4400" b="1" cap="none" spc="0" baseline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cap="none" spc="0" baseline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0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0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4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99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defTabSz="792419"/>
            <a:fld id="{1D8BD707-D9CF-40AE-B4C6-C98DA3205C09}" type="datetimeFigureOut">
              <a:rPr lang="en-US" smtClean="0"/>
              <a:pPr defTabSz="792419"/>
              <a:t>11/27/2024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defTabSz="792419"/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88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defTabSz="792419"/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 defTabSz="792419"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2555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jpeg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6858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prstClr val="black"/>
                </a:solidFill>
                <a:cs typeface="NikoshBAN" pitchFamily="2" charset="0"/>
              </a:rPr>
              <a:t>স্বাগতম</a:t>
            </a:r>
            <a:endParaRPr lang="en-US" sz="6000" b="1" dirty="0">
              <a:solidFill>
                <a:prstClr val="black"/>
              </a:solidFill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9130"/>
            <a:ext cx="8638010" cy="438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5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2649416"/>
            <a:ext cx="984739" cy="820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9" t="4235" r="12587" b="6577"/>
          <a:stretch/>
        </p:blipFill>
        <p:spPr>
          <a:xfrm>
            <a:off x="5019895" y="1594338"/>
            <a:ext cx="1026795" cy="373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6364">
            <a:off x="7308049" y="3980283"/>
            <a:ext cx="1820660" cy="1324391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111870" y="2463862"/>
            <a:ext cx="1421422" cy="341505"/>
            <a:chOff x="4111870" y="2510755"/>
            <a:chExt cx="1491760" cy="277324"/>
          </a:xfrm>
        </p:grpSpPr>
        <p:cxnSp>
          <p:nvCxnSpPr>
            <p:cNvPr id="17" name="Straight Connector 16"/>
            <p:cNvCxnSpPr>
              <a:stCxn id="2" idx="0"/>
            </p:cNvCxnSpPr>
            <p:nvPr/>
          </p:nvCxnSpPr>
          <p:spPr>
            <a:xfrm>
              <a:off x="4111870" y="2649416"/>
              <a:ext cx="1491760" cy="0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Isosceles Triangle 20"/>
            <p:cNvSpPr/>
            <p:nvPr/>
          </p:nvSpPr>
          <p:spPr>
            <a:xfrm rot="5400000">
              <a:off x="4582807" y="2588420"/>
              <a:ext cx="277324" cy="12199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80184" y="2625970"/>
            <a:ext cx="2723198" cy="1541584"/>
            <a:chOff x="5697414" y="2649416"/>
            <a:chExt cx="2723198" cy="154158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5697414" y="2649416"/>
              <a:ext cx="2723198" cy="154158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Isosceles Triangle 22"/>
            <p:cNvSpPr/>
            <p:nvPr/>
          </p:nvSpPr>
          <p:spPr>
            <a:xfrm rot="6533325">
              <a:off x="6211928" y="2959055"/>
              <a:ext cx="286577" cy="15444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111870" y="2649416"/>
            <a:ext cx="3662508" cy="2227384"/>
            <a:chOff x="4111870" y="2649416"/>
            <a:chExt cx="3662508" cy="2227384"/>
          </a:xfrm>
        </p:grpSpPr>
        <p:cxnSp>
          <p:nvCxnSpPr>
            <p:cNvPr id="28" name="Straight Connector 27"/>
            <p:cNvCxnSpPr>
              <a:stCxn id="2" idx="0"/>
            </p:cNvCxnSpPr>
            <p:nvPr/>
          </p:nvCxnSpPr>
          <p:spPr>
            <a:xfrm>
              <a:off x="4111870" y="2649416"/>
              <a:ext cx="3662508" cy="2227384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Isosceles Triangle 29"/>
            <p:cNvSpPr/>
            <p:nvPr/>
          </p:nvSpPr>
          <p:spPr>
            <a:xfrm rot="6607259">
              <a:off x="6795913" y="4331793"/>
              <a:ext cx="340513" cy="15559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219200"/>
            <a:ext cx="2533085" cy="239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59" name="Group 2058"/>
          <p:cNvGrpSpPr/>
          <p:nvPr/>
        </p:nvGrpSpPr>
        <p:grpSpPr>
          <a:xfrm>
            <a:off x="1354016" y="1219200"/>
            <a:ext cx="2757854" cy="1430216"/>
            <a:chOff x="1354016" y="1219200"/>
            <a:chExt cx="2757854" cy="1430216"/>
          </a:xfrm>
        </p:grpSpPr>
        <p:cxnSp>
          <p:nvCxnSpPr>
            <p:cNvPr id="2049" name="Straight Connector 2048"/>
            <p:cNvCxnSpPr>
              <a:stCxn id="2" idx="0"/>
            </p:cNvCxnSpPr>
            <p:nvPr/>
          </p:nvCxnSpPr>
          <p:spPr>
            <a:xfrm flipH="1" flipV="1">
              <a:off x="1354016" y="1219200"/>
              <a:ext cx="2757854" cy="1430216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54" name="Straight Connector 2053"/>
            <p:cNvCxnSpPr/>
            <p:nvPr/>
          </p:nvCxnSpPr>
          <p:spPr>
            <a:xfrm>
              <a:off x="1354016" y="1242646"/>
              <a:ext cx="1922584" cy="99060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60" name="Group 2059"/>
          <p:cNvGrpSpPr/>
          <p:nvPr/>
        </p:nvGrpSpPr>
        <p:grpSpPr>
          <a:xfrm>
            <a:off x="1418942" y="1219200"/>
            <a:ext cx="4255026" cy="1430216"/>
            <a:chOff x="1418942" y="1219200"/>
            <a:chExt cx="4255026" cy="1430216"/>
          </a:xfrm>
        </p:grpSpPr>
        <p:cxnSp>
          <p:nvCxnSpPr>
            <p:cNvPr id="26" name="Straight Connector 25"/>
            <p:cNvCxnSpPr/>
            <p:nvPr/>
          </p:nvCxnSpPr>
          <p:spPr>
            <a:xfrm flipH="1" flipV="1">
              <a:off x="1471246" y="1219200"/>
              <a:ext cx="4202722" cy="1430216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58" name="Straight Connector 2057"/>
            <p:cNvCxnSpPr>
              <a:stCxn id="2052" idx="0"/>
            </p:cNvCxnSpPr>
            <p:nvPr/>
          </p:nvCxnSpPr>
          <p:spPr>
            <a:xfrm>
              <a:off x="1418942" y="1219200"/>
              <a:ext cx="1476658" cy="518746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63" name="Group 2062"/>
          <p:cNvGrpSpPr/>
          <p:nvPr/>
        </p:nvGrpSpPr>
        <p:grpSpPr>
          <a:xfrm>
            <a:off x="0" y="3278862"/>
            <a:ext cx="9144000" cy="341313"/>
            <a:chOff x="0" y="3278862"/>
            <a:chExt cx="9144000" cy="341313"/>
          </a:xfrm>
        </p:grpSpPr>
        <p:grpSp>
          <p:nvGrpSpPr>
            <p:cNvPr id="15" name="Group 14"/>
            <p:cNvGrpSpPr/>
            <p:nvPr/>
          </p:nvGrpSpPr>
          <p:grpSpPr>
            <a:xfrm>
              <a:off x="0" y="3278862"/>
              <a:ext cx="9144000" cy="341313"/>
              <a:chOff x="0" y="3278862"/>
              <a:chExt cx="9144000" cy="341313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V="1">
                <a:off x="0" y="3454646"/>
                <a:ext cx="9144000" cy="41765"/>
              </a:xfrm>
              <a:prstGeom prst="line">
                <a:avLst/>
              </a:prstGeom>
              <a:ln w="5715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14" name="Group 13"/>
              <p:cNvGrpSpPr/>
              <p:nvPr/>
            </p:nvGrpSpPr>
            <p:grpSpPr>
              <a:xfrm>
                <a:off x="2212731" y="3278862"/>
                <a:ext cx="5339152" cy="341313"/>
                <a:chOff x="2212731" y="3278862"/>
                <a:chExt cx="5339152" cy="341313"/>
              </a:xfrm>
            </p:grpSpPr>
            <p:sp>
              <p:nvSpPr>
                <p:cNvPr id="13" name="Isosceles Triangle 12"/>
                <p:cNvSpPr/>
                <p:nvPr/>
              </p:nvSpPr>
              <p:spPr>
                <a:xfrm rot="5400000">
                  <a:off x="2149489" y="3360358"/>
                  <a:ext cx="315518" cy="189034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051" name="Picture 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39158" y="3278862"/>
                  <a:ext cx="212725" cy="341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cxnSp>
          <p:nvCxnSpPr>
            <p:cNvPr id="2062" name="Straight Connector 2061"/>
            <p:cNvCxnSpPr/>
            <p:nvPr/>
          </p:nvCxnSpPr>
          <p:spPr>
            <a:xfrm>
              <a:off x="152399" y="3470032"/>
              <a:ext cx="2580544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064" name="TextBox 2063"/>
          <p:cNvSpPr txBox="1"/>
          <p:nvPr/>
        </p:nvSpPr>
        <p:spPr>
          <a:xfrm>
            <a:off x="5925539" y="579038"/>
            <a:ext cx="2716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সরল অণুবীক্ষন যন্ত্র </a:t>
            </a:r>
          </a:p>
          <a:p>
            <a:r>
              <a:rPr lang="bn-IN" sz="2400" b="1" dirty="0" smtClean="0"/>
              <a:t>বা বিবর্ধক কাঁচ</a:t>
            </a:r>
            <a:endParaRPr lang="en-US" sz="2400" b="1" dirty="0"/>
          </a:p>
        </p:txBody>
      </p:sp>
      <p:sp>
        <p:nvSpPr>
          <p:cNvPr id="2065" name="Down Arrow 2064"/>
          <p:cNvSpPr/>
          <p:nvPr/>
        </p:nvSpPr>
        <p:spPr>
          <a:xfrm rot="2671285">
            <a:off x="5914878" y="1316471"/>
            <a:ext cx="380596" cy="8429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TextBox 2065"/>
          <p:cNvSpPr txBox="1"/>
          <p:nvPr/>
        </p:nvSpPr>
        <p:spPr>
          <a:xfrm>
            <a:off x="3109771" y="4178756"/>
            <a:ext cx="146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লক্ষ বস্তু</a:t>
            </a:r>
            <a:endParaRPr lang="en-US" sz="2400" b="1" dirty="0"/>
          </a:p>
        </p:txBody>
      </p:sp>
      <p:sp>
        <p:nvSpPr>
          <p:cNvPr id="2067" name="Right Arrow 2066"/>
          <p:cNvSpPr/>
          <p:nvPr/>
        </p:nvSpPr>
        <p:spPr>
          <a:xfrm rot="17781633">
            <a:off x="3487145" y="3706881"/>
            <a:ext cx="569313" cy="325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TextBox 2067"/>
          <p:cNvSpPr txBox="1"/>
          <p:nvPr/>
        </p:nvSpPr>
        <p:spPr>
          <a:xfrm>
            <a:off x="58949" y="308209"/>
            <a:ext cx="2342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 err="1" smtClean="0"/>
              <a:t>বিবর্ধিত</a:t>
            </a:r>
            <a:r>
              <a:rPr lang="bn-IN" sz="2400" b="1" dirty="0" smtClean="0"/>
              <a:t>প্রতিবিম্ব</a:t>
            </a:r>
            <a:endParaRPr lang="en-US" sz="2400" b="1" dirty="0"/>
          </a:p>
        </p:txBody>
      </p:sp>
      <p:sp>
        <p:nvSpPr>
          <p:cNvPr id="2070" name="Down Arrow 2069"/>
          <p:cNvSpPr/>
          <p:nvPr/>
        </p:nvSpPr>
        <p:spPr>
          <a:xfrm>
            <a:off x="838200" y="769874"/>
            <a:ext cx="304801" cy="4493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1" name="TextBox 2070"/>
          <p:cNvSpPr txBox="1"/>
          <p:nvPr/>
        </p:nvSpPr>
        <p:spPr>
          <a:xfrm>
            <a:off x="1278292" y="6060831"/>
            <a:ext cx="7088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চিত্রঃসরল অণুবীক্ষণ যন্ত্রের আলোক ক্রিয়া।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736" y="5066528"/>
            <a:ext cx="4867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এই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যন্ত্রের</a:t>
            </a:r>
            <a:r>
              <a:rPr lang="en-US" sz="2800" b="1" dirty="0" smtClean="0"/>
              <a:t> </a:t>
            </a:r>
            <a:r>
              <a:rPr lang="bn-IN" sz="2800" b="1" dirty="0" smtClean="0"/>
              <a:t>বিবর্ধন</a:t>
            </a:r>
            <a:r>
              <a:rPr lang="en-US" sz="2800" b="1" dirty="0" smtClean="0"/>
              <a:t>,</a:t>
            </a:r>
            <a:r>
              <a:rPr lang="bn-IN" sz="2800" b="1" dirty="0" smtClean="0"/>
              <a:t> </a:t>
            </a:r>
            <a:r>
              <a:rPr lang="en-US" sz="2800" b="1" dirty="0" smtClean="0"/>
              <a:t>m </a:t>
            </a:r>
            <a:r>
              <a:rPr lang="bn-IN" sz="2800" b="1" dirty="0" smtClean="0"/>
              <a:t>=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/>
              <a:t>+D/f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1355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" grpId="0"/>
      <p:bldP spid="2065" grpId="0" animBg="1"/>
      <p:bldP spid="2066" grpId="0"/>
      <p:bldP spid="2067" grpId="0" animBg="1"/>
      <p:bldP spid="2068" grpId="0"/>
      <p:bldP spid="2070" grpId="0" animBg="1"/>
      <p:bldP spid="2071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6764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FF0000"/>
                </a:solidFill>
              </a:rPr>
              <a:t>গাণিতিক</a:t>
            </a:r>
            <a:r>
              <a:rPr lang="en-US" sz="3600" b="1" u="sng" dirty="0" smtClean="0">
                <a:solidFill>
                  <a:srgbClr val="FF0000"/>
                </a:solidFill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</a:rPr>
              <a:t>সমস্যাঃ</a:t>
            </a:r>
            <a:r>
              <a:rPr lang="en-US" sz="3600" b="1" u="sng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/>
              <a:t>একটি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সরল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অণুবীক্ষণ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যন্ত্রের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ফোকাস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দূরত্ব</a:t>
            </a:r>
            <a:r>
              <a:rPr lang="en-US" sz="3600" b="1" dirty="0" smtClean="0"/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3600" b="1" dirty="0" smtClean="0"/>
              <a:t> cm </a:t>
            </a:r>
            <a:r>
              <a:rPr lang="en-US" sz="3600" b="1" dirty="0" err="1" smtClean="0"/>
              <a:t>হলে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স্পষ্ট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দর্শনের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জন্যে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বিবর্ধন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কত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হবে</a:t>
            </a:r>
            <a:r>
              <a:rPr lang="en-US" sz="3600" b="1" dirty="0" smtClean="0"/>
              <a:t> ? </a:t>
            </a:r>
          </a:p>
          <a:p>
            <a:r>
              <a:rPr lang="en-US" sz="3600" b="1" dirty="0" smtClean="0"/>
              <a:t> [</a:t>
            </a:r>
            <a:r>
              <a:rPr lang="en-US" sz="3600" b="1" dirty="0" err="1" smtClean="0"/>
              <a:t>স্পষ্ট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দর্শনের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নিকটতম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দূরত্ব</a:t>
            </a:r>
            <a:r>
              <a:rPr lang="en-US" sz="3600" b="1" dirty="0" smtClean="0"/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3600" b="1" dirty="0" smtClean="0"/>
              <a:t>  cm]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0753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831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সমাধাণঃ</a:t>
            </a:r>
            <a:endParaRPr lang="en-US" sz="36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9" y="1225225"/>
            <a:ext cx="89154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 smtClean="0"/>
          </a:p>
          <a:p>
            <a:r>
              <a:rPr lang="bn-IN" sz="3600" b="1" dirty="0" smtClean="0"/>
              <a:t>এখানে,</a:t>
            </a:r>
          </a:p>
          <a:p>
            <a:r>
              <a:rPr lang="bn-IN" sz="3600" b="1" dirty="0" smtClean="0"/>
              <a:t>যন্ত্রের ফোকাস দূরত্ব,</a:t>
            </a:r>
            <a:r>
              <a:rPr lang="en-US" sz="3600" b="1" dirty="0" smtClean="0"/>
              <a:t>  f </a:t>
            </a:r>
            <a:r>
              <a:rPr lang="bn-IN" sz="3600" b="1" dirty="0" smtClean="0"/>
              <a:t>=</a:t>
            </a:r>
            <a:r>
              <a:rPr lang="en-US" sz="3600" b="1" dirty="0" smtClean="0"/>
              <a:t> </a:t>
            </a:r>
            <a:r>
              <a:rPr lang="en-US" sz="3600" b="1" dirty="0" smtClean="0">
                <a:latin typeface="Times New Roman" pitchFamily="18" charset="0"/>
              </a:rPr>
              <a:t>25</a:t>
            </a:r>
            <a:r>
              <a:rPr lang="bn-IN" sz="3600" b="1" dirty="0" smtClean="0"/>
              <a:t> </a:t>
            </a:r>
            <a:r>
              <a:rPr lang="en-US" sz="3600" b="1" dirty="0" smtClean="0"/>
              <a:t>cm=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.25  </a:t>
            </a:r>
            <a:r>
              <a:rPr lang="en-US" sz="3600" b="1" dirty="0" smtClean="0"/>
              <a:t>m</a:t>
            </a:r>
          </a:p>
          <a:p>
            <a:r>
              <a:rPr lang="en-US" sz="3600" b="1" dirty="0" err="1" smtClean="0"/>
              <a:t>স্পষ্ট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দর্শনের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নিকটতম</a:t>
            </a:r>
            <a:r>
              <a:rPr lang="en-US" sz="3600" b="1" dirty="0"/>
              <a:t> </a:t>
            </a:r>
            <a:r>
              <a:rPr lang="bn-IN" sz="3600" b="1" dirty="0" smtClean="0"/>
              <a:t>দূরত্ব,</a:t>
            </a:r>
            <a:r>
              <a:rPr lang="en-US" sz="3600" b="1" dirty="0" smtClean="0"/>
              <a:t>D=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3600" b="1" dirty="0" smtClean="0"/>
              <a:t>cm =.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3600" b="1" dirty="0" smtClean="0"/>
              <a:t>m</a:t>
            </a:r>
            <a:endParaRPr lang="bn-IN" sz="3600" b="1" dirty="0" smtClean="0"/>
          </a:p>
          <a:p>
            <a:r>
              <a:rPr lang="bn-IN" sz="3600" b="1" dirty="0" smtClean="0"/>
              <a:t>বিবর্ধন, </a:t>
            </a:r>
            <a:r>
              <a:rPr lang="en-US" sz="3600" b="1" dirty="0" smtClean="0"/>
              <a:t>m=?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4087547"/>
            <a:ext cx="792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/>
              <a:t>আমরাজানি,</a:t>
            </a:r>
            <a:r>
              <a:rPr lang="en-US" sz="3600" b="1" dirty="0" smtClean="0"/>
              <a:t>  m 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/>
              <a:t>+D/ f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                         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/>
              <a:t>+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.25/.25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                         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     (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উত্তর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bn-IN" sz="3600" b="1" dirty="0" smtClean="0">
              <a:latin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1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19" y="762000"/>
            <a:ext cx="8204064" cy="562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9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ndle-03.jpg"/>
          <p:cNvPicPr>
            <a:picLocks noChangeAspect="1"/>
          </p:cNvPicPr>
          <p:nvPr/>
        </p:nvPicPr>
        <p:blipFill>
          <a:blip r:embed="rId3" cstate="print"/>
          <a:srcRect l="41049" t="17833" r="43443"/>
          <a:stretch>
            <a:fillRect/>
          </a:stretch>
        </p:blipFill>
        <p:spPr>
          <a:xfrm>
            <a:off x="510233" y="2812957"/>
            <a:ext cx="196555" cy="5896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8" t="5470" r="18660" b="6325"/>
          <a:stretch/>
        </p:blipFill>
        <p:spPr>
          <a:xfrm>
            <a:off x="5948132" y="945332"/>
            <a:ext cx="1475125" cy="518128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24" y="2520904"/>
            <a:ext cx="515427" cy="176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3269273"/>
            <a:ext cx="9144000" cy="266701"/>
            <a:chOff x="0" y="3269273"/>
            <a:chExt cx="9144000" cy="266701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0" y="3402622"/>
              <a:ext cx="9144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Isosceles Triangle 5"/>
            <p:cNvSpPr/>
            <p:nvPr/>
          </p:nvSpPr>
          <p:spPr>
            <a:xfrm rot="5400000">
              <a:off x="1348288" y="3340710"/>
              <a:ext cx="266700" cy="1238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5400000">
              <a:off x="3578143" y="3340711"/>
              <a:ext cx="266700" cy="1238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5400000">
              <a:off x="8005763" y="3340710"/>
              <a:ext cx="266700" cy="1238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61508" y="1376029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অভিলক্ষ</a:t>
            </a:r>
            <a:r>
              <a:rPr lang="en-US" b="1" dirty="0" smtClean="0"/>
              <a:t> </a:t>
            </a:r>
            <a:r>
              <a:rPr lang="en-US" b="1" dirty="0" err="1" smtClean="0"/>
              <a:t>লেন্স</a:t>
            </a:r>
            <a:endParaRPr lang="en-US" b="1" dirty="0"/>
          </a:p>
        </p:txBody>
      </p:sp>
      <p:sp>
        <p:nvSpPr>
          <p:cNvPr id="12" name="Down Arrow 11"/>
          <p:cNvSpPr/>
          <p:nvPr/>
        </p:nvSpPr>
        <p:spPr>
          <a:xfrm rot="1697974">
            <a:off x="2142801" y="1801671"/>
            <a:ext cx="474426" cy="7148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582421" y="609600"/>
            <a:ext cx="1951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/>
              <a:t>অভিনেত্র লেন্স</a:t>
            </a:r>
            <a:endParaRPr lang="en-US" sz="2000" b="1" dirty="0"/>
          </a:p>
        </p:txBody>
      </p:sp>
      <p:sp>
        <p:nvSpPr>
          <p:cNvPr id="14" name="Down Arrow 13"/>
          <p:cNvSpPr/>
          <p:nvPr/>
        </p:nvSpPr>
        <p:spPr>
          <a:xfrm rot="2064419">
            <a:off x="6961062" y="1018355"/>
            <a:ext cx="370018" cy="5303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1339532"/>
            <a:ext cx="1725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ক্ষুদ্র</a:t>
            </a:r>
            <a:r>
              <a:rPr lang="en-US" b="1" dirty="0" smtClean="0"/>
              <a:t> </a:t>
            </a:r>
            <a:r>
              <a:rPr lang="en-US" b="1" dirty="0" err="1" smtClean="0"/>
              <a:t>লক্ষ্যবস্তু</a:t>
            </a:r>
            <a:endParaRPr lang="en-US" b="1" dirty="0"/>
          </a:p>
        </p:txBody>
      </p:sp>
      <p:sp>
        <p:nvSpPr>
          <p:cNvPr id="16" name="Down Arrow 15"/>
          <p:cNvSpPr/>
          <p:nvPr/>
        </p:nvSpPr>
        <p:spPr>
          <a:xfrm>
            <a:off x="376992" y="1890082"/>
            <a:ext cx="426047" cy="7421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08510" y="2690634"/>
            <a:ext cx="1480671" cy="266701"/>
            <a:chOff x="1883280" y="4667251"/>
            <a:chExt cx="1036939" cy="2667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883280" y="4800600"/>
              <a:ext cx="103693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Isosceles Triangle 18"/>
            <p:cNvSpPr/>
            <p:nvPr/>
          </p:nvSpPr>
          <p:spPr>
            <a:xfrm rot="5400000">
              <a:off x="2228848" y="4738688"/>
              <a:ext cx="266700" cy="1238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065118" y="2823984"/>
            <a:ext cx="4551016" cy="2510016"/>
            <a:chOff x="1642900" y="4241344"/>
            <a:chExt cx="4490996" cy="2197193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642900" y="4241344"/>
              <a:ext cx="4490996" cy="219719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Isosceles Triangle 24"/>
            <p:cNvSpPr/>
            <p:nvPr/>
          </p:nvSpPr>
          <p:spPr>
            <a:xfrm rot="7013277">
              <a:off x="4103131" y="5416053"/>
              <a:ext cx="214453" cy="16426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3" name="Group 1032"/>
          <p:cNvGrpSpPr/>
          <p:nvPr/>
        </p:nvGrpSpPr>
        <p:grpSpPr>
          <a:xfrm>
            <a:off x="584448" y="2812957"/>
            <a:ext cx="5947603" cy="2208220"/>
            <a:chOff x="584448" y="2812957"/>
            <a:chExt cx="5947603" cy="220822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584448" y="2812957"/>
              <a:ext cx="5947603" cy="220822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32" name="Isosceles Triangle 1031"/>
            <p:cNvSpPr/>
            <p:nvPr/>
          </p:nvSpPr>
          <p:spPr>
            <a:xfrm rot="6221360">
              <a:off x="3176597" y="3784859"/>
              <a:ext cx="368514" cy="16167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06444" y="3373464"/>
            <a:ext cx="429616" cy="130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2" descr="candle-03.jpg"/>
          <p:cNvPicPr>
            <a:picLocks noChangeAspect="1"/>
          </p:cNvPicPr>
          <p:nvPr/>
        </p:nvPicPr>
        <p:blipFill>
          <a:blip r:embed="rId3" cstate="print"/>
          <a:srcRect l="41049" t="17833" r="43443"/>
          <a:stretch>
            <a:fillRect/>
          </a:stretch>
        </p:blipFill>
        <p:spPr>
          <a:xfrm rot="10800000">
            <a:off x="111733" y="3405629"/>
            <a:ext cx="993554" cy="3055679"/>
          </a:xfrm>
          <a:prstGeom prst="rect">
            <a:avLst/>
          </a:prstGeom>
        </p:spPr>
      </p:pic>
      <p:grpSp>
        <p:nvGrpSpPr>
          <p:cNvPr id="1042" name="Group 1041"/>
          <p:cNvGrpSpPr/>
          <p:nvPr/>
        </p:nvGrpSpPr>
        <p:grpSpPr>
          <a:xfrm>
            <a:off x="5323324" y="4488055"/>
            <a:ext cx="1259096" cy="232067"/>
            <a:chOff x="4166970" y="5977868"/>
            <a:chExt cx="1259096" cy="232067"/>
          </a:xfrm>
        </p:grpSpPr>
        <p:cxnSp>
          <p:nvCxnSpPr>
            <p:cNvPr id="1040" name="Straight Connector 1039"/>
            <p:cNvCxnSpPr/>
            <p:nvPr/>
          </p:nvCxnSpPr>
          <p:spPr>
            <a:xfrm>
              <a:off x="4166970" y="6110575"/>
              <a:ext cx="1259096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41" name="Isosceles Triangle 1040"/>
            <p:cNvSpPr/>
            <p:nvPr/>
          </p:nvSpPr>
          <p:spPr>
            <a:xfrm rot="5400000">
              <a:off x="4587756" y="6009734"/>
              <a:ext cx="232067" cy="16833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44" name="Straight Connector 1043"/>
          <p:cNvCxnSpPr>
            <a:stCxn id="43" idx="0"/>
          </p:cNvCxnSpPr>
          <p:nvPr/>
        </p:nvCxnSpPr>
        <p:spPr>
          <a:xfrm flipV="1">
            <a:off x="608510" y="4652215"/>
            <a:ext cx="5923541" cy="180909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803039" y="5021177"/>
            <a:ext cx="5729012" cy="1440132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913310" y="5334000"/>
            <a:ext cx="5665101" cy="112731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6578411" y="4274954"/>
            <a:ext cx="1392749" cy="336420"/>
            <a:chOff x="5323324" y="6293098"/>
            <a:chExt cx="1392749" cy="336420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5323324" y="6293098"/>
              <a:ext cx="1392749" cy="33642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Isosceles Triangle 33"/>
            <p:cNvSpPr/>
            <p:nvPr/>
          </p:nvSpPr>
          <p:spPr>
            <a:xfrm rot="4459559">
              <a:off x="6118308" y="6353061"/>
              <a:ext cx="215266" cy="14453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143705" y="1801197"/>
            <a:ext cx="1632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অবাস্তব</a:t>
            </a:r>
            <a:endParaRPr lang="en-US" sz="2000" b="1" dirty="0" smtClean="0"/>
          </a:p>
          <a:p>
            <a:r>
              <a:rPr lang="en-US" sz="2000" b="1" dirty="0" smtClean="0"/>
              <a:t> </a:t>
            </a:r>
            <a:r>
              <a:rPr lang="en-US" sz="2000" b="1" dirty="0" err="1" smtClean="0"/>
              <a:t>লক্ষ্যবস্তু</a:t>
            </a:r>
            <a:endParaRPr lang="en-US" b="1" dirty="0"/>
          </a:p>
        </p:txBody>
      </p:sp>
      <p:sp>
        <p:nvSpPr>
          <p:cNvPr id="37" name="Down Arrow 36"/>
          <p:cNvSpPr/>
          <p:nvPr/>
        </p:nvSpPr>
        <p:spPr>
          <a:xfrm rot="20606265">
            <a:off x="4876301" y="2612028"/>
            <a:ext cx="460286" cy="626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6616134" y="4938258"/>
            <a:ext cx="1563868" cy="376722"/>
            <a:chOff x="5323324" y="6293098"/>
            <a:chExt cx="1392749" cy="336420"/>
          </a:xfrm>
        </p:grpSpPr>
        <p:cxnSp>
          <p:nvCxnSpPr>
            <p:cNvPr id="76" name="Straight Connector 75"/>
            <p:cNvCxnSpPr/>
            <p:nvPr/>
          </p:nvCxnSpPr>
          <p:spPr>
            <a:xfrm flipV="1">
              <a:off x="5323324" y="6293098"/>
              <a:ext cx="1392749" cy="33642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7" name="Isosceles Triangle 76"/>
            <p:cNvSpPr/>
            <p:nvPr/>
          </p:nvSpPr>
          <p:spPr>
            <a:xfrm rot="4459559">
              <a:off x="6118308" y="6353061"/>
              <a:ext cx="215266" cy="14453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514816" y="4661572"/>
            <a:ext cx="1392749" cy="336420"/>
            <a:chOff x="5279782" y="6314869"/>
            <a:chExt cx="1392749" cy="336420"/>
          </a:xfrm>
        </p:grpSpPr>
        <p:cxnSp>
          <p:nvCxnSpPr>
            <p:cNvPr id="79" name="Straight Connector 78"/>
            <p:cNvCxnSpPr/>
            <p:nvPr/>
          </p:nvCxnSpPr>
          <p:spPr>
            <a:xfrm flipV="1">
              <a:off x="5279782" y="6314869"/>
              <a:ext cx="1392749" cy="33642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0" name="Isosceles Triangle 79"/>
            <p:cNvSpPr/>
            <p:nvPr/>
          </p:nvSpPr>
          <p:spPr>
            <a:xfrm rot="4459559">
              <a:off x="6118308" y="6353061"/>
              <a:ext cx="215266" cy="14453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03639" y="3358708"/>
            <a:ext cx="3906404" cy="1393916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7581911" y="3213951"/>
            <a:ext cx="526436" cy="339813"/>
            <a:chOff x="7213907" y="5768206"/>
            <a:chExt cx="526436" cy="339813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7213907" y="5950484"/>
              <a:ext cx="526436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Isosceles Triangle 21"/>
            <p:cNvSpPr/>
            <p:nvPr/>
          </p:nvSpPr>
          <p:spPr>
            <a:xfrm rot="5400000">
              <a:off x="7126505" y="5872546"/>
              <a:ext cx="339813" cy="13113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V="1">
            <a:off x="7607486" y="4191534"/>
            <a:ext cx="572516" cy="1668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7617641" y="4604089"/>
            <a:ext cx="583385" cy="1266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77" idx="0"/>
          </p:cNvCxnSpPr>
          <p:nvPr/>
        </p:nvCxnSpPr>
        <p:spPr>
          <a:xfrm flipV="1">
            <a:off x="7707781" y="4895189"/>
            <a:ext cx="493245" cy="16921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861508" y="4541200"/>
            <a:ext cx="163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বিবর্ধিত</a:t>
            </a:r>
            <a:r>
              <a:rPr lang="en-US" b="1" dirty="0" smtClean="0"/>
              <a:t> </a:t>
            </a:r>
            <a:r>
              <a:rPr lang="en-US" b="1" dirty="0" err="1" smtClean="0"/>
              <a:t>বিম্ব</a:t>
            </a:r>
            <a:endParaRPr lang="en-US" b="1" dirty="0"/>
          </a:p>
        </p:txBody>
      </p:sp>
      <p:sp>
        <p:nvSpPr>
          <p:cNvPr id="58" name="Down Arrow 57"/>
          <p:cNvSpPr/>
          <p:nvPr/>
        </p:nvSpPr>
        <p:spPr>
          <a:xfrm rot="5400000">
            <a:off x="1333548" y="4601588"/>
            <a:ext cx="386918" cy="6843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38705" y="6166131"/>
            <a:ext cx="2297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এই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যন্তের</a:t>
            </a:r>
            <a:r>
              <a:rPr lang="en-US" sz="2000" b="1" dirty="0"/>
              <a:t> </a:t>
            </a:r>
            <a:r>
              <a:rPr lang="en-US" sz="2000" b="1" dirty="0" err="1" smtClean="0"/>
              <a:t>বিবর্ধন</a:t>
            </a:r>
            <a:r>
              <a:rPr lang="en-US" dirty="0" smtClean="0"/>
              <a:t>,  </a:t>
            </a:r>
            <a:endParaRPr lang="en-US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622368"/>
              </p:ext>
            </p:extLst>
          </p:nvPr>
        </p:nvGraphicFramePr>
        <p:xfrm>
          <a:off x="5347006" y="6008868"/>
          <a:ext cx="2730194" cy="783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8" imgW="1155600" imgH="495000" progId="Equation.3">
                  <p:embed/>
                </p:oleObj>
              </mc:Choice>
              <mc:Fallback>
                <p:oleObj name="Equation" r:id="rId8" imgW="1155600" imgH="49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47006" y="6008868"/>
                        <a:ext cx="2730194" cy="783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577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500"/>
                            </p:stCondLst>
                            <p:childTnLst>
                              <p:par>
                                <p:cTn id="7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6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8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2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2500"/>
                            </p:stCondLst>
                            <p:childTnLst>
                              <p:par>
                                <p:cTn id="129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 animBg="1"/>
      <p:bldP spid="15" grpId="0"/>
      <p:bldP spid="16" grpId="0" animBg="1"/>
      <p:bldP spid="36" grpId="0"/>
      <p:bldP spid="37" grpId="0" animBg="1"/>
      <p:bldP spid="57" grpId="0"/>
      <p:bldP spid="58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7486" y="1070559"/>
            <a:ext cx="20521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400" b="1" u="sng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b="1" u="sng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" y="1850886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600" b="1" u="sng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১ম দলঃ </a:t>
            </a: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অণুবীক্ষণ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অংশের কাজ ব্যাখ্যা কর।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" y="2796578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600" b="1" u="sng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২য় দলঃ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গঠন অনুসারে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অণুবীক্ষণ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" y="3701142"/>
            <a:ext cx="8820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600" b="1" u="sng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৩য় দলঃ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অণুবীক্ষণ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যন্ত্রে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ভাবে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বিবর্ধিত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প্রতিবিম্ব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 </a:t>
            </a: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 চিত্রসহ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কর।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77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4151" y="1142994"/>
            <a:ext cx="21627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400" b="1" u="sng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পাঠমূল্যায়ণ</a:t>
            </a:r>
            <a:endParaRPr lang="en-US" sz="4400" b="1" u="sng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981200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অণুবীক্ষণ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কাকে </a:t>
            </a: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 ?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604233"/>
            <a:ext cx="4413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অণুবীক্ষণ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প্রকার </a:t>
            </a: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3820697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অণুবীক্ষণ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কোথায় </a:t>
            </a: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 করা হয় ?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250564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অণুবীক্ষণ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 বুঝায় ?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24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2327" y="1081445"/>
            <a:ext cx="21771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400" b="1" u="sng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u="sng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920045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চিত্রাঙ্কন করে 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 যৌগিক অণুবীক্ষণ যন্ত্রের বিভিন্ন </a:t>
            </a: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অংশ চিহ্নিত 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 এবং উহার বিবর্ধন ব্যাখ্যা কর।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850886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সরল  অণুবীক্ষণ যন্ত্রের আলোক ক্রিয়া ব্যাখ্যা </a:t>
            </a: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 এবং উহার ব্যবহার লিখ।</a:t>
            </a:r>
          </a:p>
        </p:txBody>
      </p:sp>
    </p:spTree>
    <p:extLst>
      <p:ext uri="{BB962C8B-B14F-4D97-AF65-F5344CB8AC3E}">
        <p14:creationId xmlns:p14="http://schemas.microsoft.com/office/powerpoint/2010/main" val="72583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609600"/>
            <a:ext cx="7772400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r>
              <a:rPr lang="bn-IN" sz="4400" b="1" dirty="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আল্লাহ্‌ </a:t>
            </a: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আমাদের </a:t>
            </a:r>
            <a:r>
              <a:rPr lang="en-US" sz="4400" b="1" dirty="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উ</a:t>
            </a:r>
            <a:r>
              <a:rPr lang="bn-IN" sz="4400" b="1" dirty="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পর </a:t>
            </a: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সহায় হউন</a:t>
            </a:r>
          </a:p>
          <a:p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             </a:t>
            </a:r>
            <a:r>
              <a:rPr lang="en-US" sz="4400" b="1" dirty="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 </a:t>
            </a:r>
            <a:r>
              <a:rPr lang="bn-IN" sz="4400" b="1" dirty="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আজ </a:t>
            </a: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এ পর্যন্তই</a:t>
            </a:r>
          </a:p>
          <a:p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             </a:t>
            </a:r>
            <a:r>
              <a:rPr lang="en-US" sz="4400" b="1" dirty="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 </a:t>
            </a:r>
            <a:r>
              <a:rPr lang="bn-IN" sz="4400" b="1" dirty="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খোদা </a:t>
            </a: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হাফেজ।</a:t>
            </a:r>
            <a:endParaRPr lang="en-US" sz="4400" b="1" dirty="0">
              <a:ln w="11430"/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48946"/>
            <a:ext cx="7467600" cy="387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7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4572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 smtClean="0">
                <a:solidFill>
                  <a:prstClr val="black"/>
                </a:solidFill>
                <a:cs typeface="NikoshBAN" pitchFamily="2" charset="0"/>
              </a:rPr>
              <a:t>পরিচিতি</a:t>
            </a:r>
            <a:endParaRPr lang="en-US" sz="4000" b="1" u="sng" dirty="0">
              <a:solidFill>
                <a:prstClr val="black"/>
              </a:solidFill>
              <a:cs typeface="NikoshBAN" pitchFamily="2" charset="0"/>
            </a:endParaRPr>
          </a:p>
        </p:txBody>
      </p:sp>
      <p:pic>
        <p:nvPicPr>
          <p:cNvPr id="1026" name="Picture 2" descr="C:\Users\User.TTTC\Desktop\M.Habibur Rahman-28\HABIB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752600"/>
            <a:ext cx="1828800" cy="2133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1165086"/>
            <a:ext cx="4572000" cy="37240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prstClr val="black"/>
                </a:solidFill>
              </a:rPr>
              <a:t>  </a:t>
            </a:r>
            <a:r>
              <a:rPr lang="en-US" sz="3600" dirty="0" smtClean="0">
                <a:solidFill>
                  <a:prstClr val="black"/>
                </a:solidFill>
              </a:rPr>
              <a:t>    PIMS OF </a:t>
            </a:r>
          </a:p>
          <a:p>
            <a:r>
              <a:rPr lang="en-US" sz="3600" dirty="0" smtClean="0">
                <a:solidFill>
                  <a:prstClr val="black"/>
                </a:solidFill>
              </a:rPr>
              <a:t>DTE =7563100437</a:t>
            </a:r>
          </a:p>
          <a:p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bn-IN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bn-IN" sz="3600" b="1" dirty="0" smtClean="0">
                <a:solidFill>
                  <a:prstClr val="black"/>
                </a:solidFill>
                <a:cs typeface="NikoshBAN" pitchFamily="2" charset="0"/>
              </a:rPr>
              <a:t>মোঃহাবিবুর রহমান</a:t>
            </a:r>
          </a:p>
          <a:p>
            <a:r>
              <a:rPr lang="bn-IN" sz="2400" b="1" dirty="0" smtClean="0">
                <a:solidFill>
                  <a:prstClr val="black"/>
                </a:solidFill>
                <a:cs typeface="NikoshBAN" pitchFamily="2" charset="0"/>
              </a:rPr>
              <a:t>        ইন্সট্রাক্টর (পদার্থবিজ্ঞান)</a:t>
            </a:r>
          </a:p>
          <a:p>
            <a:r>
              <a:rPr lang="bn-IN" sz="3200" b="1" dirty="0" smtClean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prstClr val="black"/>
                </a:solidFill>
                <a:cs typeface="NikoshBAN" pitchFamily="2" charset="0"/>
              </a:rPr>
              <a:t>টেকনিক্যাল স্কুল ও কলেজ</a:t>
            </a:r>
          </a:p>
          <a:p>
            <a:r>
              <a:rPr lang="bn-IN" sz="3600" b="1" dirty="0" smtClean="0">
                <a:solidFill>
                  <a:prstClr val="black"/>
                </a:solidFill>
                <a:cs typeface="NikoshBAN" pitchFamily="2" charset="0"/>
              </a:rPr>
              <a:t>          </a:t>
            </a:r>
            <a:r>
              <a:rPr lang="en-US" sz="3600" b="1" smtClean="0">
                <a:solidFill>
                  <a:prstClr val="black"/>
                </a:solidFill>
                <a:cs typeface="NikoshBAN" pitchFamily="2" charset="0"/>
              </a:rPr>
              <a:t>কিশোরগঞ্জ</a:t>
            </a:r>
            <a:r>
              <a:rPr lang="bn-IN" sz="3600" b="1" smtClean="0">
                <a:solidFill>
                  <a:prstClr val="black"/>
                </a:solidFill>
                <a:cs typeface="NikoshBAN" pitchFamily="2" charset="0"/>
              </a:rPr>
              <a:t>।</a:t>
            </a:r>
            <a:endParaRPr lang="bn-IN" sz="3600" b="1" dirty="0" smtClean="0">
              <a:solidFill>
                <a:prstClr val="black"/>
              </a:solidFill>
              <a:cs typeface="NikoshBAN" pitchFamily="2" charset="0"/>
            </a:endParaRPr>
          </a:p>
          <a:p>
            <a:r>
              <a:rPr lang="en-US" sz="3200" dirty="0" smtClean="0">
                <a:solidFill>
                  <a:prstClr val="black"/>
                </a:solidFill>
              </a:rPr>
              <a:t>          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7831" y="4889182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 smtClean="0">
                <a:solidFill>
                  <a:prstClr val="black"/>
                </a:solidFill>
                <a:cs typeface="NikoshBAN" pitchFamily="2" charset="0"/>
              </a:rPr>
              <a:t>পাঠপরিচিতিঃ</a:t>
            </a:r>
            <a:r>
              <a:rPr lang="bn-IN" sz="3600" b="1" dirty="0" smtClean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cs typeface="NikoshBAN" pitchFamily="2" charset="0"/>
              </a:rPr>
              <a:t>    </a:t>
            </a:r>
            <a:r>
              <a:rPr lang="bn-IN" sz="3600" b="1" dirty="0" smtClean="0">
                <a:solidFill>
                  <a:prstClr val="black"/>
                </a:solidFill>
                <a:cs typeface="NikoshBAN" pitchFamily="2" charset="0"/>
              </a:rPr>
              <a:t>বিষয় - পদার্থবিজ্ঞান</a:t>
            </a:r>
          </a:p>
          <a:p>
            <a:r>
              <a:rPr lang="bn-IN" sz="3600" b="1" dirty="0" smtClean="0">
                <a:solidFill>
                  <a:prstClr val="black"/>
                </a:solidFill>
                <a:cs typeface="NikoshBAN" pitchFamily="2" charset="0"/>
              </a:rPr>
              <a:t>             </a:t>
            </a:r>
            <a:r>
              <a:rPr lang="en-US" sz="3600" b="1" dirty="0" smtClean="0">
                <a:solidFill>
                  <a:prstClr val="black"/>
                </a:solidFill>
                <a:cs typeface="NikoshBAN" pitchFamily="2" charset="0"/>
              </a:rPr>
              <a:t>   </a:t>
            </a:r>
            <a:r>
              <a:rPr lang="bn-IN" sz="3600" b="1" dirty="0" smtClean="0">
                <a:solidFill>
                  <a:prstClr val="black"/>
                </a:solidFill>
                <a:cs typeface="NikoshBAN" pitchFamily="2" charset="0"/>
              </a:rPr>
              <a:t>      </a:t>
            </a:r>
            <a:r>
              <a:rPr lang="en-US" sz="3600" b="1" dirty="0" smtClean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prstClr val="black"/>
                </a:solidFill>
                <a:cs typeface="NikoshBAN" pitchFamily="2" charset="0"/>
              </a:rPr>
              <a:t>শ্রেণি - </a:t>
            </a:r>
            <a:r>
              <a:rPr lang="en-US" sz="3600" b="1" dirty="0" err="1" smtClean="0">
                <a:solidFill>
                  <a:prstClr val="black"/>
                </a:solidFill>
                <a:cs typeface="NikoshBAN" pitchFamily="2" charset="0"/>
              </a:rPr>
              <a:t>দ্বাদশ</a:t>
            </a:r>
            <a:endParaRPr lang="bn-IN" sz="3600" b="1" dirty="0" smtClean="0">
              <a:solidFill>
                <a:prstClr val="black"/>
              </a:solidFill>
              <a:cs typeface="NikoshBAN" pitchFamily="2" charset="0"/>
            </a:endParaRPr>
          </a:p>
          <a:p>
            <a:r>
              <a:rPr lang="bn-IN" sz="3600" b="1" dirty="0" smtClean="0">
                <a:solidFill>
                  <a:prstClr val="black"/>
                </a:solidFill>
                <a:cs typeface="NikoshBAN" pitchFamily="2" charset="0"/>
              </a:rPr>
              <a:t>                       সময় - ৪৫মিনিট</a:t>
            </a:r>
            <a:endParaRPr lang="en-US" sz="3600" b="1" dirty="0" smtClean="0">
              <a:solidFill>
                <a:prstClr val="black"/>
              </a:solidFill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3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2133607" y="228600"/>
            <a:ext cx="4741333" cy="609600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2419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পরিকল্পনা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5" y="838200"/>
          <a:ext cx="8060265" cy="5394960"/>
        </p:xfrm>
        <a:graphic>
          <a:graphicData uri="http://schemas.openxmlformats.org/drawingml/2006/table">
            <a:tbl>
              <a:tblPr firstRow="1" bandRow="1"/>
              <a:tblGrid>
                <a:gridCol w="334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1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89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4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0239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ঃ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ধাপ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কার্যক্রম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উপকরণ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সময়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239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প্রস্তুতি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শ্রেণি বিন্যাস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Class Room</a:t>
                      </a:r>
                      <a:endParaRPr lang="en-US" sz="1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239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মনযোগ আকষন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শুভেচ্ছা বিনিময় ও পরিচিতি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Content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(D.C)</a:t>
                      </a:r>
                      <a:r>
                        <a:rPr lang="bn-BD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০২ মি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239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পাঠ ঘোষনা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চিত্র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প্রদর্শনের মাধ্যমে আবহ সৃষ্টি করে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Content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০২ মি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239">
                <a:tc rowSpan="3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</a:t>
                      </a:r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১. জ্ঞানমুলক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ভিডিও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চিত্র প্রদর্শন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,আলোচনা ও একক কাজ 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D.C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পাঠ্য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বই ও চকবোড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০৬ মি 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239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২. অনুধাবনমুলক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ভিডিও ও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চিত্র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প্রদর্শন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আলোচনা ও 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জোড়ায় কাজ 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D.C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পাঠ্য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বই ও চকবোড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৯ মি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2805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৩. প্রয়োগমুলক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চিত্র প্রদর্শন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আলোচনা ও দলীয়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কাজ 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D.C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পাঠ্য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বই ও চকবোড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১২ মি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239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মূল্যায়ন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সংক্ষিপ্ত ও বহুনির্বাচনী প্রশ্ন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Content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০৭ মি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239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বাড়ির কাজ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লিখন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সংক্ষিপ্ত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আলোচনা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Content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 মি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239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শিক্ষার্থীর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প্রশ্ন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চিত্র প্রদর্শন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সংক্ষিপ্ত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আলোচনা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Content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 মি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239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৮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পাঠ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সমাপ্তি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ধন্যবাদ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Content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 মি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4" name="Group 11"/>
          <p:cNvGrpSpPr/>
          <p:nvPr/>
        </p:nvGrpSpPr>
        <p:grpSpPr>
          <a:xfrm>
            <a:off x="3429005" y="6441744"/>
            <a:ext cx="2657475" cy="228600"/>
            <a:chOff x="2476500" y="6629400"/>
            <a:chExt cx="2657475" cy="228600"/>
          </a:xfrm>
        </p:grpSpPr>
        <p:sp>
          <p:nvSpPr>
            <p:cNvPr id="13" name="Action Button: Home 12">
              <a:hlinkClick r:id="" action="ppaction://hlinkshowjump?jump=firstslide" highlightClick="1"/>
            </p:cNvPr>
            <p:cNvSpPr/>
            <p:nvPr/>
          </p:nvSpPr>
          <p:spPr>
            <a:xfrm>
              <a:off x="2476500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 defTabSz="792419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6" name="Action Button: Return 15">
              <a:hlinkClick r:id="" action="ppaction://hlinkshowjump?jump=endshow" highlightClick="1"/>
            </p:cNvPr>
            <p:cNvSpPr/>
            <p:nvPr/>
          </p:nvSpPr>
          <p:spPr>
            <a:xfrm>
              <a:off x="45339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 defTabSz="792419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7" name="Action Button: Back or Previous 16">
              <a:hlinkClick r:id="" action="ppaction://hlinkshowjump?jump=previousslide" highlightClick="1"/>
            </p:cNvPr>
            <p:cNvSpPr/>
            <p:nvPr/>
          </p:nvSpPr>
          <p:spPr>
            <a:xfrm>
              <a:off x="3162300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 defTabSz="792419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8" name="Action Button: Forward or Next 17">
              <a:hlinkClick r:id="" action="ppaction://hlinkshowjump?jump=nextslide" highlightClick="1"/>
            </p:cNvPr>
            <p:cNvSpPr/>
            <p:nvPr/>
          </p:nvSpPr>
          <p:spPr>
            <a:xfrm>
              <a:off x="3848100" y="6629400"/>
              <a:ext cx="609600" cy="228600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 defTabSz="792419"/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33" name="Picture 32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8839200" cy="6248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95548" y="2819400"/>
            <a:ext cx="24384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2419"/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 পরিকল্পনা দেখতে</a:t>
            </a:r>
          </a:p>
          <a:p>
            <a:pPr algn="ctr" defTabSz="792419"/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ক্লিক করুন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01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865" y="854508"/>
            <a:ext cx="6612134" cy="495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314980"/>
            <a:ext cx="1735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এটি কী?</a:t>
            </a:r>
            <a:endParaRPr lang="en-US" sz="2800" b="1" dirty="0"/>
          </a:p>
        </p:txBody>
      </p:sp>
      <p:sp>
        <p:nvSpPr>
          <p:cNvPr id="4" name="Down Arrow 3"/>
          <p:cNvSpPr/>
          <p:nvPr/>
        </p:nvSpPr>
        <p:spPr>
          <a:xfrm rot="1208488">
            <a:off x="3435230" y="773748"/>
            <a:ext cx="422335" cy="5909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78630" y="5532925"/>
            <a:ext cx="3335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সরল অণুবীক্ষণ যন্ত্র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9525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85799"/>
            <a:ext cx="4038600" cy="514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4361" y="42418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এটি কী?</a:t>
            </a:r>
            <a:endParaRPr lang="en-US" sz="2800" b="1" dirty="0"/>
          </a:p>
        </p:txBody>
      </p:sp>
      <p:sp>
        <p:nvSpPr>
          <p:cNvPr id="4" name="Down Arrow 3"/>
          <p:cNvSpPr/>
          <p:nvPr/>
        </p:nvSpPr>
        <p:spPr>
          <a:xfrm rot="2130755">
            <a:off x="5461161" y="908910"/>
            <a:ext cx="491528" cy="8465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1" y="5825836"/>
            <a:ext cx="3638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যৌগিক অণুবীক্ষণ যন্ত্র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8149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7996" y="1024654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/>
              <a:t>পাঠশিরোনাম</a:t>
            </a:r>
            <a:r>
              <a:rPr lang="en-US" sz="3600" b="1" u="sng" dirty="0" smtClean="0"/>
              <a:t> </a:t>
            </a:r>
            <a:r>
              <a:rPr lang="en-US" sz="4400" b="1" u="sng" dirty="0" smtClean="0"/>
              <a:t> </a:t>
            </a:r>
            <a:endParaRPr lang="en-US" sz="44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2616998" y="2772942"/>
            <a:ext cx="4090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 err="1">
                <a:solidFill>
                  <a:prstClr val="black"/>
                </a:solidFill>
              </a:rPr>
              <a:t>অণুবীক্ষণ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যন্ত্র</a:t>
            </a:r>
            <a:endParaRPr lang="en-US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0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392" y="3581400"/>
            <a:ext cx="8100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600" b="1" dirty="0" smtClean="0">
                <a:solidFill>
                  <a:prstClr val="black"/>
                </a:solidFill>
              </a:rPr>
              <a:t>৩</a:t>
            </a:r>
            <a:r>
              <a:rPr lang="bn-IN" sz="3600" b="1" dirty="0">
                <a:solidFill>
                  <a:prstClr val="black"/>
                </a:solidFill>
              </a:rPr>
              <a:t>। </a:t>
            </a:r>
            <a:r>
              <a:rPr lang="bn-IN" sz="3600" b="1" dirty="0" smtClean="0">
                <a:solidFill>
                  <a:prstClr val="black"/>
                </a:solidFill>
              </a:rPr>
              <a:t>অ</a:t>
            </a:r>
            <a:r>
              <a:rPr lang="en-US" sz="3600" b="1" dirty="0" err="1" smtClean="0">
                <a:solidFill>
                  <a:prstClr val="black"/>
                </a:solidFill>
              </a:rPr>
              <a:t>্ণু</a:t>
            </a:r>
            <a:r>
              <a:rPr lang="bn-IN" sz="3600" b="1" dirty="0" smtClean="0">
                <a:solidFill>
                  <a:prstClr val="black"/>
                </a:solidFill>
              </a:rPr>
              <a:t>বীক্ষণ যন্ত্র </a:t>
            </a:r>
            <a:r>
              <a:rPr lang="bn-IN" sz="3600" b="1" dirty="0">
                <a:solidFill>
                  <a:prstClr val="black"/>
                </a:solidFill>
              </a:rPr>
              <a:t>কীভাবে ক্রিয়াকরে তা ব্যাখ্যা করতে পারবে।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39" y="381000"/>
            <a:ext cx="25907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s-IN" sz="4400" b="1" u="sng" dirty="0">
                <a:solidFill>
                  <a:prstClr val="black"/>
                </a:solidFill>
              </a:rPr>
              <a:t>শিখনফলঃ</a:t>
            </a:r>
          </a:p>
        </p:txBody>
      </p:sp>
      <p:sp>
        <p:nvSpPr>
          <p:cNvPr id="5" name="Rectangle 4"/>
          <p:cNvSpPr/>
          <p:nvPr/>
        </p:nvSpPr>
        <p:spPr>
          <a:xfrm>
            <a:off x="662392" y="1259175"/>
            <a:ext cx="5890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s-IN" sz="3600" b="1" dirty="0">
                <a:solidFill>
                  <a:prstClr val="black"/>
                </a:solidFill>
              </a:rPr>
              <a:t>এই পাঠশেষে শিক্ষার্থীরা-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39" y="1905506"/>
            <a:ext cx="8458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</a:rPr>
              <a:t>১।</a:t>
            </a:r>
            <a:r>
              <a:rPr lang="bn-IN" sz="3600" b="1" dirty="0">
                <a:solidFill>
                  <a:prstClr val="black"/>
                </a:solidFill>
              </a:rPr>
              <a:t>অণুবীক্ষণ যন্ত্র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কী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তা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বলতে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পারবে</a:t>
            </a:r>
            <a:r>
              <a:rPr lang="en-US" sz="3600" b="1" dirty="0">
                <a:solidFill>
                  <a:prstClr val="black"/>
                </a:solidFill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39" y="2551837"/>
            <a:ext cx="8452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s-IN" sz="3600" b="1" dirty="0">
                <a:solidFill>
                  <a:prstClr val="black"/>
                </a:solidFill>
              </a:rPr>
              <a:t>২। </a:t>
            </a:r>
            <a:r>
              <a:rPr lang="bn-IN" sz="3600" b="1" dirty="0" smtClean="0">
                <a:solidFill>
                  <a:prstClr val="black"/>
                </a:solidFill>
              </a:rPr>
              <a:t>অ</a:t>
            </a:r>
            <a:r>
              <a:rPr lang="en-US" sz="3600" b="1" dirty="0" err="1" smtClean="0">
                <a:solidFill>
                  <a:prstClr val="black"/>
                </a:solidFill>
              </a:rPr>
              <a:t>ণু</a:t>
            </a:r>
            <a:r>
              <a:rPr lang="bn-IN" sz="3600" b="1" dirty="0" smtClean="0">
                <a:solidFill>
                  <a:prstClr val="black"/>
                </a:solidFill>
              </a:rPr>
              <a:t>বীক্ষণ </a:t>
            </a:r>
            <a:r>
              <a:rPr lang="bn-IN" sz="3600" b="1" dirty="0">
                <a:solidFill>
                  <a:prstClr val="black"/>
                </a:solidFill>
              </a:rPr>
              <a:t>যন্ত্রের</a:t>
            </a:r>
            <a:r>
              <a:rPr lang="as-IN" sz="3600" b="1" dirty="0">
                <a:solidFill>
                  <a:prstClr val="black"/>
                </a:solidFill>
              </a:rPr>
              <a:t> শ্রেণি বিভাগ বর্ণনা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58566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00722"/>
            <a:ext cx="6096000" cy="456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1355" y="5460388"/>
            <a:ext cx="5125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চিত্রঃ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সরল অণুবীক্ষণ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7715" y="1205690"/>
            <a:ext cx="2013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/>
              <a:t>বিবর্ধক কাঁচ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84583" y="1239962"/>
            <a:ext cx="848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/>
              <a:t>ফ্রেম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74246" y="2973950"/>
            <a:ext cx="1279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হাতল</a:t>
            </a:r>
            <a:endParaRPr lang="en-US" sz="2800" b="1" dirty="0"/>
          </a:p>
        </p:txBody>
      </p:sp>
      <p:cxnSp>
        <p:nvCxnSpPr>
          <p:cNvPr id="9" name="Elbow Connector 8"/>
          <p:cNvCxnSpPr/>
          <p:nvPr/>
        </p:nvCxnSpPr>
        <p:spPr>
          <a:xfrm rot="10800000" flipV="1">
            <a:off x="4724400" y="1711322"/>
            <a:ext cx="1290208" cy="878271"/>
          </a:xfrm>
          <a:prstGeom prst="bentConnector3">
            <a:avLst>
              <a:gd name="adj1" fmla="val -4517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081355" y="1752356"/>
            <a:ext cx="937337" cy="6332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992816" y="3520616"/>
            <a:ext cx="427223" cy="6938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99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0"/>
            <a:ext cx="45720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5924472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চিত্রঃসরল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অণুবীক্ষণ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যন্ত্রের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বিবর্ধন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সৃষ্টি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5868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493</Words>
  <Application>Microsoft Office PowerPoint</Application>
  <PresentationFormat>On-screen Show (4:3)</PresentationFormat>
  <Paragraphs>124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Vrinda</vt:lpstr>
      <vt:lpstr>Wingdings</vt:lpstr>
      <vt:lpstr>Wingdings 2</vt:lpstr>
      <vt:lpstr>NikoshBAN</vt:lpstr>
      <vt:lpstr>Times New Roman</vt:lpstr>
      <vt:lpstr>Georgia</vt:lpstr>
      <vt:lpstr>Franklin Gothic Book</vt:lpstr>
      <vt:lpstr>Arial</vt:lpstr>
      <vt:lpstr>Office Theme</vt:lpstr>
      <vt:lpstr>1_Office Theme</vt:lpstr>
      <vt:lpstr>2_Office Theme</vt:lpstr>
      <vt:lpstr>Technic</vt:lpstr>
      <vt:lpstr>Civic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 Habibur Rahman</dc:creator>
  <cp:lastModifiedBy>user</cp:lastModifiedBy>
  <cp:revision>101</cp:revision>
  <dcterms:created xsi:type="dcterms:W3CDTF">2006-08-16T00:00:00Z</dcterms:created>
  <dcterms:modified xsi:type="dcterms:W3CDTF">2024-11-27T14:50:31Z</dcterms:modified>
</cp:coreProperties>
</file>